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sldIdLst>
    <p:sldId id="368" r:id="rId2"/>
    <p:sldId id="308" r:id="rId3"/>
    <p:sldId id="388" r:id="rId4"/>
    <p:sldId id="389" r:id="rId5"/>
    <p:sldId id="390" r:id="rId6"/>
    <p:sldId id="391" r:id="rId7"/>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489"/>
    <a:srgbClr val="FFFF89"/>
    <a:srgbClr val="FFFFBD"/>
    <a:srgbClr val="FF0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001"/>
    <p:restoredTop sz="94939"/>
  </p:normalViewPr>
  <p:slideViewPr>
    <p:cSldViewPr snapToGrid="0">
      <p:cViewPr varScale="1">
        <p:scale>
          <a:sx n="160" d="100"/>
          <a:sy n="160" d="100"/>
        </p:scale>
        <p:origin x="1576"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FF27B-557D-334F-8D5E-B327C5A298E9}" type="datetimeFigureOut">
              <a:rPr lang="en-AU" smtClean="0"/>
              <a:t>17/10/2025</a:t>
            </a:fld>
            <a:endParaRPr lang="en-AU" dirty="0"/>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05C736-FAD4-1E4D-89A5-433D4AA2963B}" type="slidenum">
              <a:rPr lang="en-AU" smtClean="0"/>
              <a:t>‹#›</a:t>
            </a:fld>
            <a:endParaRPr lang="en-AU" dirty="0"/>
          </a:p>
        </p:txBody>
      </p:sp>
    </p:spTree>
    <p:extLst>
      <p:ext uri="{BB962C8B-B14F-4D97-AF65-F5344CB8AC3E}">
        <p14:creationId xmlns:p14="http://schemas.microsoft.com/office/powerpoint/2010/main" val="11378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27804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325238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1530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03623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65320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a:prstGeom prst="rect">
            <a:avLst/>
          </a:prstGeom>
        </p:spPr>
        <p:txBody>
          <a:bodyPr anchor="b">
            <a:normAutofit/>
          </a:bodyPr>
          <a:lstStyle>
            <a:lvl1pPr algn="ctr">
              <a:defRPr sz="2400" baseline="0">
                <a:latin typeface="Times New Roman" panose="02020603050405020304" pitchFamily="18"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baseline="0">
                <a:latin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10/17/25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93368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10/17/25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7299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10/17/25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7995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10/17/25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7914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424782"/>
            <a:ext cx="7886700" cy="2377281"/>
          </a:xfrm>
          <a:prstGeom prst="rect">
            <a:avLst/>
          </a:prstGeo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824553"/>
            <a:ext cx="7886700" cy="125015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4E6CF7E-C746-084D-BF17-6C523B0D2ACF}" type="datetimeFigureOut">
              <a:rPr lang="en-US" smtClean="0"/>
              <a:t>10/17/25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3530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4E6CF7E-C746-084D-BF17-6C523B0D2ACF}" type="datetimeFigureOut">
              <a:rPr lang="en-US" smtClean="0"/>
              <a:t>10/17/25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36911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4E6CF7E-C746-084D-BF17-6C523B0D2ACF}" type="datetimeFigureOut">
              <a:rPr lang="en-US" smtClean="0"/>
              <a:t>10/17/25</a:t>
            </a:fld>
            <a:endParaRPr lang="en-US" dirty="0"/>
          </a:p>
        </p:txBody>
      </p:sp>
      <p:sp>
        <p:nvSpPr>
          <p:cNvPr id="8" name="Footer Placeholder 7"/>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6646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4E6CF7E-C746-084D-BF17-6C523B0D2ACF}" type="datetimeFigureOut">
              <a:rPr lang="en-US" smtClean="0"/>
              <a:t>10/17/25</a:t>
            </a:fld>
            <a:endParaRPr lang="en-US" dirty="0"/>
          </a:p>
        </p:txBody>
      </p:sp>
      <p:sp>
        <p:nvSpPr>
          <p:cNvPr id="4" name="Footer Placeholder 3"/>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8661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E6CF7E-C746-084D-BF17-6C523B0D2ACF}" type="datetimeFigureOut">
              <a:rPr lang="en-US" smtClean="0"/>
              <a:t>10/17/25</a:t>
            </a:fld>
            <a:endParaRPr lang="en-US" dirty="0"/>
          </a:p>
        </p:txBody>
      </p:sp>
      <p:sp>
        <p:nvSpPr>
          <p:cNvPr id="3" name="Footer Placeholder 2"/>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52871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10/17/25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12742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10/17/25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871510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606954"/>
            <a:ext cx="7886700" cy="36261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b="0" i="0">
                <a:solidFill>
                  <a:schemeClr val="tx1">
                    <a:tint val="82000"/>
                  </a:schemeClr>
                </a:solidFill>
                <a:latin typeface="Times New Roman" panose="02020603050405020304" pitchFamily="18" charset="0"/>
              </a:defRPr>
            </a:lvl1pPr>
          </a:lstStyle>
          <a:p>
            <a:fld id="{D4E6CF7E-C746-084D-BF17-6C523B0D2ACF}" type="datetimeFigureOut">
              <a:rPr lang="en-US" smtClean="0"/>
              <a:pPr/>
              <a:t>10/17/25</a:t>
            </a:fld>
            <a:endParaRPr lang="en-US" dirty="0"/>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b="0" i="0">
                <a:solidFill>
                  <a:schemeClr val="tx1">
                    <a:tint val="82000"/>
                  </a:schemeClr>
                </a:solidFill>
                <a:latin typeface="Times New Roman" panose="02020603050405020304" pitchFamily="18" charset="0"/>
              </a:defRPr>
            </a:lvl1pPr>
          </a:lstStyle>
          <a:p>
            <a:fld id="{32A23974-83D8-7045-B8FB-83D6C4E40E34}" type="slidenum">
              <a:rPr lang="en-US" smtClean="0"/>
              <a:pPr/>
              <a:t>‹#›</a:t>
            </a:fld>
            <a:endParaRPr lang="en-US" dirty="0"/>
          </a:p>
        </p:txBody>
      </p:sp>
    </p:spTree>
    <p:extLst>
      <p:ext uri="{BB962C8B-B14F-4D97-AF65-F5344CB8AC3E}">
        <p14:creationId xmlns:p14="http://schemas.microsoft.com/office/powerpoint/2010/main" val="1447037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b="0" i="0" kern="1200">
          <a:solidFill>
            <a:schemeClr val="tx1"/>
          </a:solidFill>
          <a:latin typeface="Times New Roman" panose="020206030504050203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3E145E-7437-5592-0FFF-32B24FCB537F}"/>
              </a:ext>
            </a:extLst>
          </p:cNvPr>
          <p:cNvSpPr txBox="1">
            <a:spLocks noChangeArrowheads="1"/>
          </p:cNvSpPr>
          <p:nvPr/>
        </p:nvSpPr>
        <p:spPr bwMode="auto">
          <a:xfrm>
            <a:off x="0" y="82163"/>
            <a:ext cx="9144000"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rPr>
              <a:t>Hebrews 13:1-6</a:t>
            </a:r>
          </a:p>
          <a:p>
            <a:pPr marL="0" marR="0" lvl="0" indent="0" algn="ctr" defTabSz="914400" rtl="0" eaLnBrk="1" fontAlgn="base" latinLnBrk="0" hangingPunct="1">
              <a:lnSpc>
                <a:spcPct val="100000"/>
              </a:lnSpc>
              <a:spcBef>
                <a:spcPct val="20000"/>
              </a:spcBef>
              <a:spcAft>
                <a:spcPct val="0"/>
              </a:spcAft>
              <a:buClrTx/>
              <a:buSzTx/>
              <a:buFontTx/>
              <a:buNone/>
              <a:tabLst/>
              <a:defRPr/>
            </a:pPr>
            <a:r>
              <a:rPr lang="en-US" sz="4400" kern="0" dirty="0">
                <a:solidFill>
                  <a:srgbClr val="FFFF00"/>
                </a:solidFill>
                <a:latin typeface="Times New Roman" panose="02020603050405020304" pitchFamily="18" charset="0"/>
              </a:rPr>
              <a:t>Part A</a:t>
            </a: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Times New Roman" panose="02020603050405020304"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(English Standard Version)</a:t>
            </a: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1 Slide</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35944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5553828"/>
          </a:xfrm>
          <a:prstGeom prst="rect">
            <a:avLst/>
          </a:prstGeom>
          <a:noFill/>
          <a:ln w="9525">
            <a:noFill/>
            <a:miter lim="800000"/>
            <a:headEnd/>
            <a:tailEnd/>
          </a:ln>
        </p:spPr>
        <p:txBody>
          <a:bodyPr wrap="square">
            <a:prstTxWarp prst="textNoShape">
              <a:avLst/>
            </a:prstTxWarp>
            <a:spAutoFit/>
          </a:bodyPr>
          <a:lstStyle/>
          <a:p>
            <a:pPr>
              <a:lnSpc>
                <a:spcPct val="115000"/>
              </a:lnSpc>
              <a:buNone/>
            </a:pPr>
            <a:r>
              <a:rPr lang="en-AU" sz="2600" b="1" dirty="0">
                <a:solidFill>
                  <a:srgbClr val="FFFFFF"/>
                </a:solidFill>
                <a:effectLst/>
                <a:latin typeface="Times New Roman" panose="02020603050405020304" pitchFamily="18" charset="0"/>
                <a:ea typeface="Times New Roman" panose="02020603050405020304" pitchFamily="18" charset="0"/>
              </a:rPr>
              <a:t>13 </a:t>
            </a:r>
            <a:r>
              <a:rPr lang="en-AU" sz="2600" dirty="0">
                <a:solidFill>
                  <a:srgbClr val="FFFFFF"/>
                </a:solidFill>
                <a:effectLst/>
                <a:latin typeface="Times New Roman" panose="02020603050405020304" pitchFamily="18" charset="0"/>
                <a:ea typeface="Times New Roman" panose="02020603050405020304" pitchFamily="18" charset="0"/>
              </a:rPr>
              <a:t>Let brotherly love continue.  </a:t>
            </a:r>
            <a:r>
              <a:rPr lang="en-AU" sz="2600" b="1" baseline="30000" dirty="0">
                <a:solidFill>
                  <a:srgbClr val="FFFFFF"/>
                </a:solidFill>
                <a:effectLst/>
                <a:latin typeface="Times New Roman" panose="02020603050405020304" pitchFamily="18" charset="0"/>
                <a:ea typeface="Times New Roman" panose="02020603050405020304" pitchFamily="18" charset="0"/>
              </a:rPr>
              <a:t>2 </a:t>
            </a:r>
            <a:r>
              <a:rPr lang="en-AU" sz="2600" dirty="0">
                <a:solidFill>
                  <a:srgbClr val="FFFFFF"/>
                </a:solidFill>
                <a:effectLst/>
                <a:latin typeface="Times New Roman" panose="02020603050405020304" pitchFamily="18" charset="0"/>
                <a:ea typeface="Times New Roman" panose="02020603050405020304" pitchFamily="18" charset="0"/>
              </a:rPr>
              <a:t>Do not neglect to show hospitality to strangers, for thereby some have entertained angels unawares.  </a:t>
            </a:r>
            <a:r>
              <a:rPr lang="en-AU" sz="2600" b="1" baseline="30000" dirty="0">
                <a:solidFill>
                  <a:srgbClr val="FFFFFF"/>
                </a:solidFill>
                <a:effectLst/>
                <a:latin typeface="Times New Roman" panose="02020603050405020304" pitchFamily="18" charset="0"/>
                <a:ea typeface="Times New Roman" panose="02020603050405020304" pitchFamily="18" charset="0"/>
              </a:rPr>
              <a:t>3 </a:t>
            </a:r>
            <a:r>
              <a:rPr lang="en-AU" sz="2600" dirty="0">
                <a:solidFill>
                  <a:srgbClr val="FFFFFF"/>
                </a:solidFill>
                <a:effectLst/>
                <a:latin typeface="Times New Roman" panose="02020603050405020304" pitchFamily="18" charset="0"/>
                <a:ea typeface="Times New Roman" panose="02020603050405020304" pitchFamily="18" charset="0"/>
              </a:rPr>
              <a:t>Remember those who are in prison, as though in prison with them, and those who are mistreated, since you also are in the body.  </a:t>
            </a:r>
            <a:r>
              <a:rPr lang="en-AU" sz="2600" b="1" baseline="30000" dirty="0">
                <a:solidFill>
                  <a:srgbClr val="FFFFFF"/>
                </a:solidFill>
                <a:effectLst/>
                <a:latin typeface="Times New Roman" panose="02020603050405020304" pitchFamily="18" charset="0"/>
                <a:ea typeface="Times New Roman" panose="02020603050405020304" pitchFamily="18" charset="0"/>
              </a:rPr>
              <a:t>4 </a:t>
            </a:r>
            <a:r>
              <a:rPr lang="en-AU" sz="2600" dirty="0">
                <a:solidFill>
                  <a:srgbClr val="FFFFFF"/>
                </a:solidFill>
                <a:effectLst/>
                <a:latin typeface="Times New Roman" panose="02020603050405020304" pitchFamily="18" charset="0"/>
                <a:ea typeface="Times New Roman" panose="02020603050405020304" pitchFamily="18" charset="0"/>
              </a:rPr>
              <a:t>Let marriage be held in honour among all, and let the marriage bed be undefiled, for God will judge the sexually immoral and adulterous.  </a:t>
            </a:r>
            <a:r>
              <a:rPr lang="en-AU" sz="2600" b="1" baseline="30000" dirty="0">
                <a:solidFill>
                  <a:srgbClr val="FFFFFF"/>
                </a:solidFill>
                <a:effectLst/>
                <a:latin typeface="Times New Roman" panose="02020603050405020304" pitchFamily="18" charset="0"/>
                <a:ea typeface="Times New Roman" panose="02020603050405020304" pitchFamily="18" charset="0"/>
              </a:rPr>
              <a:t>5 </a:t>
            </a:r>
            <a:r>
              <a:rPr lang="en-AU" sz="2600" dirty="0">
                <a:solidFill>
                  <a:srgbClr val="FFFFFF"/>
                </a:solidFill>
                <a:effectLst/>
                <a:latin typeface="Times New Roman" panose="02020603050405020304" pitchFamily="18" charset="0"/>
                <a:ea typeface="Times New Roman" panose="02020603050405020304" pitchFamily="18" charset="0"/>
              </a:rPr>
              <a:t>Keep your life free from love of money, and be content with what you have, for he has said, “I will never leave you nor forsake you.” </a:t>
            </a:r>
            <a:r>
              <a:rPr lang="en-AU" sz="2600" b="1" baseline="30000" dirty="0">
                <a:solidFill>
                  <a:srgbClr val="FFFFFF"/>
                </a:solidFill>
                <a:effectLst/>
                <a:latin typeface="Times New Roman" panose="02020603050405020304" pitchFamily="18" charset="0"/>
                <a:ea typeface="Times New Roman" panose="02020603050405020304" pitchFamily="18" charset="0"/>
              </a:rPr>
              <a:t>6 </a:t>
            </a:r>
            <a:r>
              <a:rPr lang="en-AU" sz="2600" dirty="0">
                <a:solidFill>
                  <a:srgbClr val="FFFFFF"/>
                </a:solidFill>
                <a:effectLst/>
                <a:latin typeface="Times New Roman" panose="02020603050405020304" pitchFamily="18" charset="0"/>
                <a:ea typeface="Times New Roman" panose="02020603050405020304" pitchFamily="18" charset="0"/>
              </a:rPr>
              <a:t>So we can confidently say,  </a:t>
            </a:r>
            <a:endParaRPr lang="en-AU" sz="2600" dirty="0">
              <a:effectLst/>
              <a:latin typeface="Calibri" panose="020F0502020204030204" pitchFamily="34" charset="0"/>
              <a:ea typeface="Times New Roman" panose="02020603050405020304" pitchFamily="18" charset="0"/>
            </a:endParaRPr>
          </a:p>
          <a:p>
            <a:pPr marL="230188" indent="571500">
              <a:lnSpc>
                <a:spcPct val="115000"/>
              </a:lnSpc>
              <a:buNone/>
            </a:pPr>
            <a:r>
              <a:rPr lang="en-AU" sz="2600" dirty="0">
                <a:solidFill>
                  <a:srgbClr val="FFFFFF"/>
                </a:solidFill>
                <a:effectLst/>
                <a:latin typeface="Times New Roman" panose="02020603050405020304" pitchFamily="18" charset="0"/>
                <a:ea typeface="Times New Roman" panose="02020603050405020304" pitchFamily="18" charset="0"/>
              </a:rPr>
              <a:t>“The Lord is my helper;  </a:t>
            </a:r>
            <a:endParaRPr lang="en-AU" sz="2600" dirty="0">
              <a:effectLst/>
              <a:latin typeface="Calibri" panose="020F0502020204030204" pitchFamily="34" charset="0"/>
              <a:ea typeface="Times New Roman" panose="02020603050405020304" pitchFamily="18" charset="0"/>
            </a:endParaRPr>
          </a:p>
          <a:p>
            <a:pPr marL="230188" indent="571500">
              <a:lnSpc>
                <a:spcPct val="115000"/>
              </a:lnSpc>
              <a:buNone/>
            </a:pPr>
            <a:r>
              <a:rPr lang="en-AU" sz="2600" dirty="0">
                <a:solidFill>
                  <a:srgbClr val="FFFFFF"/>
                </a:solidFill>
                <a:effectLst/>
                <a:latin typeface="Times New Roman" panose="02020603050405020304" pitchFamily="18" charset="0"/>
                <a:ea typeface="Times New Roman" panose="02020603050405020304" pitchFamily="18" charset="0"/>
              </a:rPr>
              <a:t>I will not fear;  </a:t>
            </a:r>
            <a:endParaRPr lang="en-AU" sz="2600" dirty="0">
              <a:effectLst/>
              <a:latin typeface="Calibri" panose="020F0502020204030204" pitchFamily="34" charset="0"/>
              <a:ea typeface="Times New Roman" panose="02020603050405020304" pitchFamily="18" charset="0"/>
            </a:endParaRPr>
          </a:p>
          <a:p>
            <a:pPr marL="230188" indent="571500">
              <a:buNone/>
            </a:pPr>
            <a:r>
              <a:rPr lang="en-AU" sz="2600" dirty="0">
                <a:solidFill>
                  <a:srgbClr val="FFFFFF"/>
                </a:solidFill>
                <a:effectLst/>
                <a:latin typeface="Times New Roman" panose="02020603050405020304" pitchFamily="18" charset="0"/>
                <a:ea typeface="Times New Roman" panose="02020603050405020304" pitchFamily="18" charset="0"/>
              </a:rPr>
              <a:t>what can man do to me?”</a:t>
            </a:r>
            <a:r>
              <a:rPr lang="en-AU" sz="2600" dirty="0">
                <a:effectLst/>
              </a:rPr>
              <a:t> </a:t>
            </a:r>
            <a:endParaRPr lang="en-AU" sz="2600" dirty="0"/>
          </a:p>
        </p:txBody>
      </p:sp>
    </p:spTree>
    <p:extLst>
      <p:ext uri="{BB962C8B-B14F-4D97-AF65-F5344CB8AC3E}">
        <p14:creationId xmlns:p14="http://schemas.microsoft.com/office/powerpoint/2010/main" val="1292981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0" y="4532"/>
            <a:ext cx="9144000" cy="677108"/>
          </a:xfrm>
          <a:prstGeom prst="rect">
            <a:avLst/>
          </a:prstGeom>
          <a:noFill/>
        </p:spPr>
        <p:txBody>
          <a:bodyPr wrap="square" rtlCol="0">
            <a:spAutoFit/>
          </a:bodyPr>
          <a:lstStyle/>
          <a:p>
            <a:pPr lvl="0" algn="ctr">
              <a:defRPr/>
            </a:pPr>
            <a:r>
              <a:rPr lang="en-AU" sz="2000" dirty="0">
                <a:solidFill>
                  <a:srgbClr val="FFFF00"/>
                </a:solidFill>
                <a:latin typeface="Times New Roman" panose="02020603050405020304" pitchFamily="18" charset="0"/>
                <a:cs typeface="Times New Roman" panose="02020603050405020304" pitchFamily="18" charset="0"/>
              </a:rPr>
              <a:t>Because of who Jesus is, and what God has done through Him.</a:t>
            </a:r>
          </a:p>
          <a:p>
            <a:pPr lvl="0">
              <a:defRPr/>
            </a:pPr>
            <a:r>
              <a:rPr lang="en-AU" dirty="0">
                <a:solidFill>
                  <a:srgbClr val="FFFF00"/>
                </a:solidFill>
                <a:latin typeface="Times New Roman" panose="02020603050405020304" pitchFamily="18" charset="0"/>
                <a:cs typeface="Times New Roman" panose="02020603050405020304" pitchFamily="18" charset="0"/>
              </a:rPr>
              <a:t>Contentment in Sacrificial Living.</a:t>
            </a:r>
            <a:endParaRPr lang="en-AU" dirty="0">
              <a:solidFill>
                <a:srgbClr val="FFFF00"/>
              </a:solidFill>
              <a:cs typeface="Times New Roman" panose="02020603050405020304" pitchFamily="18" charset="0"/>
            </a:endParaRPr>
          </a:p>
        </p:txBody>
      </p:sp>
      <p:sp>
        <p:nvSpPr>
          <p:cNvPr id="20" name="TextBox 19">
            <a:extLst>
              <a:ext uri="{FF2B5EF4-FFF2-40B4-BE49-F238E27FC236}">
                <a16:creationId xmlns:a16="http://schemas.microsoft.com/office/drawing/2014/main" id="{F6A66B2F-4C74-53DA-B968-E5CE0D7D48B5}"/>
              </a:ext>
            </a:extLst>
          </p:cNvPr>
          <p:cNvSpPr txBox="1"/>
          <p:nvPr/>
        </p:nvSpPr>
        <p:spPr>
          <a:xfrm>
            <a:off x="3228231" y="372741"/>
            <a:ext cx="5915770" cy="346954"/>
          </a:xfrm>
          <a:prstGeom prst="rect">
            <a:avLst/>
          </a:prstGeom>
          <a:solidFill>
            <a:schemeClr val="bg1"/>
          </a:solidFill>
        </p:spPr>
        <p:txBody>
          <a:bodyPr wrap="square" rtlCol="0">
            <a:spAutoFit/>
          </a:bodyPr>
          <a:lstStyle/>
          <a:p>
            <a:pPr indent="7938">
              <a:lnSpc>
                <a:spcPct val="110000"/>
              </a:lnSpc>
              <a:buNone/>
            </a:pPr>
            <a:r>
              <a:rPr lang="en-AU" sz="1500" dirty="0">
                <a:solidFill>
                  <a:srgbClr val="000000"/>
                </a:solidFill>
                <a:latin typeface="Comic Sans MS" panose="030F0902030302020204" pitchFamily="66" charset="0"/>
                <a:ea typeface="Times New Roman" panose="02020603050405020304" pitchFamily="18" charset="0"/>
              </a:rPr>
              <a:t>let us offer to God acceptable worship, with reverence and awe</a:t>
            </a:r>
            <a:r>
              <a:rPr lang="en-AU" sz="1600" dirty="0">
                <a:latin typeface="Comic Sans MS" panose="030F0902030302020204" pitchFamily="66" charset="0"/>
              </a:rPr>
              <a:t> </a:t>
            </a:r>
            <a:endParaRPr lang="en-AU" sz="1600" dirty="0">
              <a:latin typeface="Comic Sans MS" panose="030F0902030302020204" pitchFamily="66" charset="0"/>
              <a:ea typeface="Times New Roman" panose="02020603050405020304" pitchFamily="18" charset="0"/>
            </a:endParaRPr>
          </a:p>
        </p:txBody>
      </p:sp>
      <p:sp>
        <p:nvSpPr>
          <p:cNvPr id="3" name="TextBox 2">
            <a:extLst>
              <a:ext uri="{FF2B5EF4-FFF2-40B4-BE49-F238E27FC236}">
                <a16:creationId xmlns:a16="http://schemas.microsoft.com/office/drawing/2014/main" id="{C65B20E6-F038-14C9-D277-E27641EF4527}"/>
              </a:ext>
            </a:extLst>
          </p:cNvPr>
          <p:cNvSpPr txBox="1"/>
          <p:nvPr/>
        </p:nvSpPr>
        <p:spPr>
          <a:xfrm>
            <a:off x="0" y="794160"/>
            <a:ext cx="7028952" cy="2954655"/>
          </a:xfrm>
          <a:prstGeom prst="rect">
            <a:avLst/>
          </a:prstGeom>
          <a:solidFill>
            <a:schemeClr val="bg1"/>
          </a:solidFill>
        </p:spPr>
        <p:txBody>
          <a:bodyPr wrap="square" rtlCol="0">
            <a:spAutoFit/>
          </a:bodyPr>
          <a:lstStyle/>
          <a:p>
            <a:pPr>
              <a:buNone/>
            </a:pPr>
            <a:r>
              <a:rPr lang="en-AU" sz="1600" dirty="0">
                <a:latin typeface="Times New Roman" panose="02020603050405020304" pitchFamily="18" charset="0"/>
                <a:ea typeface="Times New Roman" panose="02020603050405020304" pitchFamily="18" charset="0"/>
              </a:rPr>
              <a:t>Amos 5:21–24 (ESV) </a:t>
            </a:r>
          </a:p>
          <a:p>
            <a:pPr marL="736600" indent="-609600">
              <a:spcBef>
                <a:spcPts val="1200"/>
              </a:spcBef>
              <a:buNone/>
              <a:tabLst>
                <a:tab pos="127000" algn="r"/>
                <a:tab pos="254000" algn="l"/>
              </a:tabLst>
            </a:pPr>
            <a:r>
              <a:rPr lang="en-AU" sz="1600" b="1" baseline="30000" dirty="0">
                <a:latin typeface="Comic Sans MS" panose="030F0902030302020204" pitchFamily="66" charset="0"/>
                <a:ea typeface="Times New Roman" panose="02020603050405020304" pitchFamily="18" charset="0"/>
              </a:rPr>
              <a:t>21 </a:t>
            </a:r>
            <a:r>
              <a:rPr lang="en-AU" sz="1600" dirty="0">
                <a:latin typeface="Comic Sans MS" panose="030F0902030302020204" pitchFamily="66" charset="0"/>
                <a:ea typeface="Times New Roman" panose="02020603050405020304" pitchFamily="18" charset="0"/>
              </a:rPr>
              <a:t>“I hate, I despise your feasts, </a:t>
            </a:r>
            <a:endParaRPr lang="en-AU" sz="1600" dirty="0">
              <a:latin typeface="Times New Roman" panose="02020603050405020304" pitchFamily="18" charset="0"/>
              <a:ea typeface="Times New Roman" panose="02020603050405020304" pitchFamily="18" charset="0"/>
            </a:endParaRPr>
          </a:p>
          <a:p>
            <a:pPr marL="127000">
              <a:buNone/>
            </a:pPr>
            <a:r>
              <a:rPr lang="en-AU" sz="1600" dirty="0">
                <a:latin typeface="Comic Sans MS" panose="030F0902030302020204" pitchFamily="66" charset="0"/>
                <a:ea typeface="Times New Roman" panose="02020603050405020304" pitchFamily="18" charset="0"/>
              </a:rPr>
              <a:t>and I take no delight in your solemn assemblies. </a:t>
            </a:r>
            <a:endParaRPr lang="en-AU" sz="1600" dirty="0">
              <a:latin typeface="Times New Roman" panose="02020603050405020304" pitchFamily="18" charset="0"/>
              <a:ea typeface="Times New Roman" panose="02020603050405020304" pitchFamily="18" charset="0"/>
            </a:endParaRPr>
          </a:p>
          <a:p>
            <a:pPr marL="736600" indent="-609600">
              <a:buNone/>
              <a:tabLst>
                <a:tab pos="127000" algn="r"/>
                <a:tab pos="254000" algn="l"/>
              </a:tabLst>
            </a:pPr>
            <a:r>
              <a:rPr lang="en-AU" sz="1600" b="1" baseline="30000" dirty="0">
                <a:latin typeface="Comic Sans MS" panose="030F0902030302020204" pitchFamily="66" charset="0"/>
                <a:ea typeface="Times New Roman" panose="02020603050405020304" pitchFamily="18" charset="0"/>
              </a:rPr>
              <a:t>22 </a:t>
            </a:r>
            <a:r>
              <a:rPr lang="en-AU" sz="1600" dirty="0">
                <a:latin typeface="Comic Sans MS" panose="030F0902030302020204" pitchFamily="66" charset="0"/>
                <a:ea typeface="Times New Roman" panose="02020603050405020304" pitchFamily="18" charset="0"/>
              </a:rPr>
              <a:t>Even though you offer me your burnt offerings and grain offerings, </a:t>
            </a:r>
            <a:endParaRPr lang="en-AU" sz="1600" dirty="0">
              <a:latin typeface="Times New Roman" panose="02020603050405020304" pitchFamily="18" charset="0"/>
              <a:ea typeface="Times New Roman" panose="02020603050405020304" pitchFamily="18" charset="0"/>
            </a:endParaRPr>
          </a:p>
          <a:p>
            <a:pPr marL="127000">
              <a:buNone/>
            </a:pPr>
            <a:r>
              <a:rPr lang="en-AU" sz="1600" dirty="0">
                <a:latin typeface="Comic Sans MS" panose="030F0902030302020204" pitchFamily="66" charset="0"/>
                <a:ea typeface="Times New Roman" panose="02020603050405020304" pitchFamily="18" charset="0"/>
              </a:rPr>
              <a:t>I will not accept them; </a:t>
            </a:r>
            <a:endParaRPr lang="en-AU" sz="1600" dirty="0">
              <a:latin typeface="Times New Roman" panose="02020603050405020304" pitchFamily="18" charset="0"/>
              <a:ea typeface="Times New Roman" panose="02020603050405020304" pitchFamily="18" charset="0"/>
            </a:endParaRPr>
          </a:p>
          <a:p>
            <a:pPr marL="736600" indent="-609600">
              <a:buNone/>
              <a:tabLst>
                <a:tab pos="127000" algn="r"/>
                <a:tab pos="254000" algn="l"/>
              </a:tabLst>
            </a:pPr>
            <a:r>
              <a:rPr lang="en-AU" sz="1600" dirty="0">
                <a:latin typeface="Comic Sans MS" panose="030F0902030302020204" pitchFamily="66" charset="0"/>
                <a:ea typeface="Times New Roman" panose="02020603050405020304" pitchFamily="18" charset="0"/>
              </a:rPr>
              <a:t>and the peace offerings of your fattened animals, </a:t>
            </a:r>
            <a:endParaRPr lang="en-AU" sz="1600" dirty="0">
              <a:latin typeface="Times New Roman" panose="02020603050405020304" pitchFamily="18" charset="0"/>
              <a:ea typeface="Times New Roman" panose="02020603050405020304" pitchFamily="18" charset="0"/>
            </a:endParaRPr>
          </a:p>
          <a:p>
            <a:pPr marL="127000">
              <a:buNone/>
            </a:pPr>
            <a:r>
              <a:rPr lang="en-AU" sz="1600" dirty="0">
                <a:latin typeface="Comic Sans MS" panose="030F0902030302020204" pitchFamily="66" charset="0"/>
                <a:ea typeface="Times New Roman" panose="02020603050405020304" pitchFamily="18" charset="0"/>
              </a:rPr>
              <a:t>I will not look upon them. </a:t>
            </a:r>
            <a:endParaRPr lang="en-AU" sz="1600" dirty="0">
              <a:latin typeface="Times New Roman" panose="02020603050405020304" pitchFamily="18" charset="0"/>
              <a:ea typeface="Times New Roman" panose="02020603050405020304" pitchFamily="18" charset="0"/>
            </a:endParaRPr>
          </a:p>
          <a:p>
            <a:pPr marL="736600" indent="-609600">
              <a:buNone/>
              <a:tabLst>
                <a:tab pos="127000" algn="r"/>
                <a:tab pos="254000" algn="l"/>
              </a:tabLst>
            </a:pPr>
            <a:r>
              <a:rPr lang="en-AU" sz="1600" b="1" baseline="30000" dirty="0">
                <a:latin typeface="Comic Sans MS" panose="030F0902030302020204" pitchFamily="66" charset="0"/>
                <a:ea typeface="Times New Roman" panose="02020603050405020304" pitchFamily="18" charset="0"/>
              </a:rPr>
              <a:t>23 </a:t>
            </a:r>
            <a:r>
              <a:rPr lang="en-AU" sz="1600" dirty="0">
                <a:latin typeface="Comic Sans MS" panose="030F0902030302020204" pitchFamily="66" charset="0"/>
                <a:ea typeface="Times New Roman" panose="02020603050405020304" pitchFamily="18" charset="0"/>
              </a:rPr>
              <a:t>Take away from me the noise of your songs; </a:t>
            </a:r>
            <a:endParaRPr lang="en-AU" sz="1600" dirty="0">
              <a:latin typeface="Times New Roman" panose="02020603050405020304" pitchFamily="18" charset="0"/>
              <a:ea typeface="Times New Roman" panose="02020603050405020304" pitchFamily="18" charset="0"/>
            </a:endParaRPr>
          </a:p>
          <a:p>
            <a:pPr marL="127000">
              <a:buNone/>
            </a:pPr>
            <a:r>
              <a:rPr lang="en-AU" sz="1600" dirty="0">
                <a:latin typeface="Comic Sans MS" panose="030F0902030302020204" pitchFamily="66" charset="0"/>
                <a:ea typeface="Times New Roman" panose="02020603050405020304" pitchFamily="18" charset="0"/>
              </a:rPr>
              <a:t>to the melody of your harps I will not listen. </a:t>
            </a:r>
            <a:endParaRPr lang="en-AU" sz="1600" dirty="0">
              <a:latin typeface="Times New Roman" panose="02020603050405020304" pitchFamily="18" charset="0"/>
              <a:ea typeface="Times New Roman" panose="02020603050405020304" pitchFamily="18" charset="0"/>
            </a:endParaRPr>
          </a:p>
          <a:p>
            <a:pPr marL="736600" indent="-609600">
              <a:buNone/>
              <a:tabLst>
                <a:tab pos="127000" algn="r"/>
                <a:tab pos="254000" algn="l"/>
              </a:tabLst>
            </a:pPr>
            <a:r>
              <a:rPr lang="en-AU" sz="1600" b="1" baseline="30000" dirty="0">
                <a:latin typeface="Comic Sans MS" panose="030F0902030302020204" pitchFamily="66" charset="0"/>
                <a:ea typeface="Times New Roman" panose="02020603050405020304" pitchFamily="18" charset="0"/>
              </a:rPr>
              <a:t>24 </a:t>
            </a:r>
            <a:r>
              <a:rPr lang="en-AU" sz="1600" dirty="0">
                <a:latin typeface="Comic Sans MS" panose="030F0902030302020204" pitchFamily="66" charset="0"/>
                <a:ea typeface="Times New Roman" panose="02020603050405020304" pitchFamily="18" charset="0"/>
              </a:rPr>
              <a:t>But let justice roll down like waters, </a:t>
            </a:r>
            <a:endParaRPr lang="en-AU" sz="1600" dirty="0">
              <a:latin typeface="Times New Roman" panose="02020603050405020304" pitchFamily="18" charset="0"/>
              <a:ea typeface="Times New Roman" panose="02020603050405020304" pitchFamily="18" charset="0"/>
            </a:endParaRPr>
          </a:p>
          <a:p>
            <a:pPr>
              <a:buNone/>
            </a:pPr>
            <a:r>
              <a:rPr lang="en-AU" sz="1600" dirty="0">
                <a:latin typeface="Comic Sans MS" panose="030F0902030302020204" pitchFamily="66" charset="0"/>
                <a:ea typeface="Times New Roman" panose="02020603050405020304" pitchFamily="18" charset="0"/>
                <a:cs typeface="Times New Roman" panose="02020603050405020304" pitchFamily="18" charset="0"/>
              </a:rPr>
              <a:t>and righteousness like an ever-flowing stream. </a:t>
            </a:r>
            <a:endParaRPr lang="en-AU" sz="1600" dirty="0">
              <a:latin typeface="Comic Sans MS" panose="030F0902030302020204" pitchFamily="66" charset="0"/>
              <a:ea typeface="Times New Roman" panose="02020603050405020304" pitchFamily="18" charset="0"/>
            </a:endParaRPr>
          </a:p>
        </p:txBody>
      </p:sp>
      <p:sp>
        <p:nvSpPr>
          <p:cNvPr id="5" name="TextBox 4">
            <a:extLst>
              <a:ext uri="{FF2B5EF4-FFF2-40B4-BE49-F238E27FC236}">
                <a16:creationId xmlns:a16="http://schemas.microsoft.com/office/drawing/2014/main" id="{688055F6-C166-2861-6DB7-BE78E2BE80A2}"/>
              </a:ext>
            </a:extLst>
          </p:cNvPr>
          <p:cNvSpPr txBox="1"/>
          <p:nvPr/>
        </p:nvSpPr>
        <p:spPr>
          <a:xfrm>
            <a:off x="357809" y="3823280"/>
            <a:ext cx="8786191" cy="584775"/>
          </a:xfrm>
          <a:prstGeom prst="rect">
            <a:avLst/>
          </a:prstGeom>
          <a:solidFill>
            <a:schemeClr val="bg1"/>
          </a:solidFill>
        </p:spPr>
        <p:txBody>
          <a:bodyPr wrap="square" rtlCol="0">
            <a:spAutoFit/>
          </a:bodyPr>
          <a:lstStyle/>
          <a:p>
            <a:pPr>
              <a:buNone/>
            </a:pPr>
            <a:r>
              <a:rPr lang="en-AU" sz="1600" dirty="0">
                <a:latin typeface="Comic Sans MS" panose="030F0902030302020204" pitchFamily="66" charset="0"/>
                <a:ea typeface="Times New Roman" panose="02020603050405020304" pitchFamily="18" charset="0"/>
              </a:rPr>
              <a:t>James 1:(ESV) </a:t>
            </a: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27 </a:t>
            </a:r>
            <a:r>
              <a:rPr lang="en-AU" sz="1600" dirty="0">
                <a:latin typeface="Comic Sans MS" panose="030F0902030302020204" pitchFamily="66" charset="0"/>
                <a:ea typeface="Times New Roman" panose="02020603050405020304" pitchFamily="18" charset="0"/>
                <a:cs typeface="Times New Roman" panose="02020603050405020304" pitchFamily="18" charset="0"/>
              </a:rPr>
              <a:t>Religion that is pure and undefiled before God the Father is this:  to visit orphans and widows in their affliction, and to keep oneself unstained from the world.</a:t>
            </a:r>
            <a:r>
              <a:rPr lang="en-AU" sz="1600" dirty="0"/>
              <a:t> </a:t>
            </a:r>
            <a:endParaRPr lang="en-AU" sz="1600" dirty="0">
              <a:latin typeface="Comic Sans MS" panose="030F0902030302020204" pitchFamily="66" charset="0"/>
              <a:ea typeface="Times New Roman" panose="02020603050405020304" pitchFamily="18" charset="0"/>
            </a:endParaRPr>
          </a:p>
        </p:txBody>
      </p:sp>
      <p:sp>
        <p:nvSpPr>
          <p:cNvPr id="6" name="TextBox 5">
            <a:extLst>
              <a:ext uri="{FF2B5EF4-FFF2-40B4-BE49-F238E27FC236}">
                <a16:creationId xmlns:a16="http://schemas.microsoft.com/office/drawing/2014/main" id="{D09F8C80-D12B-927D-7064-7987595A4238}"/>
              </a:ext>
            </a:extLst>
          </p:cNvPr>
          <p:cNvSpPr txBox="1"/>
          <p:nvPr/>
        </p:nvSpPr>
        <p:spPr>
          <a:xfrm>
            <a:off x="-7951" y="4499141"/>
            <a:ext cx="9144000" cy="1077218"/>
          </a:xfrm>
          <a:prstGeom prst="rect">
            <a:avLst/>
          </a:prstGeom>
          <a:solidFill>
            <a:schemeClr val="bg1"/>
          </a:solidFill>
        </p:spPr>
        <p:txBody>
          <a:bodyPr wrap="square" rtlCol="0">
            <a:spAutoFit/>
          </a:bodyPr>
          <a:lstStyle/>
          <a:p>
            <a:pPr>
              <a:buNone/>
            </a:pPr>
            <a:r>
              <a:rPr lang="en-AU" sz="1600" dirty="0">
                <a:latin typeface="Comic Sans MS" panose="030F0902030302020204" pitchFamily="66" charset="0"/>
                <a:ea typeface="Times New Roman" panose="02020603050405020304" pitchFamily="18" charset="0"/>
              </a:rPr>
              <a:t>Romans 12:1 (ESV)  I appeal to you therefore, brothers, by the mercies of God, to present your bodies as a living sacrifice, holy and acceptable to God, </a:t>
            </a:r>
            <a:r>
              <a:rPr lang="en-AU" sz="1600" u="sng" dirty="0">
                <a:latin typeface="Comic Sans MS" panose="030F0902030302020204" pitchFamily="66" charset="0"/>
                <a:ea typeface="Times New Roman" panose="02020603050405020304" pitchFamily="18" charset="0"/>
              </a:rPr>
              <a:t>which is your spiritual worship</a:t>
            </a:r>
            <a:r>
              <a:rPr lang="en-AU" sz="1600" dirty="0">
                <a:latin typeface="Comic Sans MS" panose="030F0902030302020204" pitchFamily="66" charset="0"/>
                <a:ea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rPr>
              <a:t>2 </a:t>
            </a:r>
            <a:r>
              <a:rPr lang="en-AU" sz="1600" dirty="0">
                <a:latin typeface="Comic Sans MS" panose="030F0902030302020204" pitchFamily="66" charset="0"/>
                <a:ea typeface="Times New Roman" panose="02020603050405020304" pitchFamily="18" charset="0"/>
              </a:rPr>
              <a:t>Do not be conformed to this world, but be transformed by the renewal of your mind, that by testing you may discern what is the will of God, what is good and acceptable and perfect.</a:t>
            </a:r>
            <a:r>
              <a:rPr lang="en-AU" sz="1600" dirty="0">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3828959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3" grpId="0" animBg="1"/>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0" y="4532"/>
            <a:ext cx="9144000" cy="677108"/>
          </a:xfrm>
          <a:prstGeom prst="rect">
            <a:avLst/>
          </a:prstGeom>
          <a:noFill/>
        </p:spPr>
        <p:txBody>
          <a:bodyPr wrap="square" rtlCol="0">
            <a:spAutoFit/>
          </a:bodyPr>
          <a:lstStyle/>
          <a:p>
            <a:pPr lvl="0" algn="ctr">
              <a:defRPr/>
            </a:pPr>
            <a:r>
              <a:rPr lang="en-AU" sz="2000" b="1" dirty="0">
                <a:solidFill>
                  <a:srgbClr val="FFFF00"/>
                </a:solidFill>
                <a:latin typeface="Times New Roman" panose="02020603050405020304" pitchFamily="18" charset="0"/>
                <a:cs typeface="Times New Roman" panose="02020603050405020304" pitchFamily="18" charset="0"/>
              </a:rPr>
              <a:t>Because of who Jesus is, and what God has done through Him.</a:t>
            </a:r>
          </a:p>
          <a:p>
            <a:pPr lvl="0" algn="ctr">
              <a:defRPr/>
            </a:pPr>
            <a:r>
              <a:rPr lang="en-AU" b="1" dirty="0">
                <a:solidFill>
                  <a:srgbClr val="FFFF00"/>
                </a:solidFill>
                <a:latin typeface="Times New Roman" panose="02020603050405020304" pitchFamily="18" charset="0"/>
                <a:cs typeface="Times New Roman" panose="02020603050405020304" pitchFamily="18" charset="0"/>
              </a:rPr>
              <a:t>Spiritual Worship:   Reverence &amp; Awe....   Contentment in Sacrificial Living.</a:t>
            </a:r>
            <a:endParaRPr lang="en-AU" b="1" dirty="0">
              <a:solidFill>
                <a:srgbClr val="FFFF00"/>
              </a:solidFill>
              <a:cs typeface="Times New Roman" panose="02020603050405020304" pitchFamily="18" charset="0"/>
            </a:endParaRPr>
          </a:p>
        </p:txBody>
      </p:sp>
      <p:sp>
        <p:nvSpPr>
          <p:cNvPr id="8" name="TextBox 7">
            <a:extLst>
              <a:ext uri="{FF2B5EF4-FFF2-40B4-BE49-F238E27FC236}">
                <a16:creationId xmlns:a16="http://schemas.microsoft.com/office/drawing/2014/main" id="{E27D5B19-7660-5827-0C43-8BE21B69EAC6}"/>
              </a:ext>
            </a:extLst>
          </p:cNvPr>
          <p:cNvSpPr txBox="1"/>
          <p:nvPr/>
        </p:nvSpPr>
        <p:spPr>
          <a:xfrm>
            <a:off x="0" y="906674"/>
            <a:ext cx="8091055"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1.  Brotherly Love</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20" name="TextBox 19">
            <a:extLst>
              <a:ext uri="{FF2B5EF4-FFF2-40B4-BE49-F238E27FC236}">
                <a16:creationId xmlns:a16="http://schemas.microsoft.com/office/drawing/2014/main" id="{F6A66B2F-4C74-53DA-B968-E5CE0D7D48B5}"/>
              </a:ext>
            </a:extLst>
          </p:cNvPr>
          <p:cNvSpPr txBox="1"/>
          <p:nvPr/>
        </p:nvSpPr>
        <p:spPr>
          <a:xfrm>
            <a:off x="2512612" y="2979517"/>
            <a:ext cx="6631388" cy="584775"/>
          </a:xfrm>
          <a:prstGeom prst="rect">
            <a:avLst/>
          </a:prstGeom>
          <a:solidFill>
            <a:schemeClr val="bg1"/>
          </a:solidFill>
        </p:spPr>
        <p:txBody>
          <a:bodyPr wrap="square" rtlCol="0">
            <a:spAutoFit/>
          </a:bodyPr>
          <a:lstStyle/>
          <a:p>
            <a:r>
              <a:rPr lang="en-AU" sz="1600" b="1" baseline="30000" dirty="0">
                <a:solidFill>
                  <a:srgbClr val="000000"/>
                </a:solidFill>
                <a:latin typeface="Comic Sans MS" panose="030F0902030302020204" pitchFamily="66" charset="0"/>
                <a:ea typeface="Times New Roman" panose="02020603050405020304" pitchFamily="18" charset="0"/>
              </a:rPr>
              <a:t>3 </a:t>
            </a:r>
            <a:r>
              <a:rPr lang="en-AU" sz="1600" dirty="0">
                <a:solidFill>
                  <a:srgbClr val="000000"/>
                </a:solidFill>
                <a:latin typeface="Comic Sans MS" panose="030F0902030302020204" pitchFamily="66" charset="0"/>
                <a:ea typeface="Times New Roman" panose="02020603050405020304" pitchFamily="18" charset="0"/>
              </a:rPr>
              <a:t>Remember those who are in prison, as though in prison with them, and those who are mistreated, since you also are in the body.</a:t>
            </a:r>
            <a:endParaRPr lang="en-AU" sz="1600" dirty="0">
              <a:latin typeface="Times New Roman" panose="02020603050405020304" pitchFamily="18" charset="0"/>
              <a:ea typeface="Times New Roman" panose="02020603050405020304" pitchFamily="18" charset="0"/>
            </a:endParaRPr>
          </a:p>
        </p:txBody>
      </p:sp>
      <p:sp>
        <p:nvSpPr>
          <p:cNvPr id="2" name="TextBox 1">
            <a:extLst>
              <a:ext uri="{FF2B5EF4-FFF2-40B4-BE49-F238E27FC236}">
                <a16:creationId xmlns:a16="http://schemas.microsoft.com/office/drawing/2014/main" id="{2314EB0B-A922-D4B3-42F5-FFFDC74D80C7}"/>
              </a:ext>
            </a:extLst>
          </p:cNvPr>
          <p:cNvSpPr txBox="1"/>
          <p:nvPr/>
        </p:nvSpPr>
        <p:spPr>
          <a:xfrm>
            <a:off x="337928" y="1220915"/>
            <a:ext cx="8806072"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way of Christ is very different to the way of the world.</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nature of Christian Brotherhood.  Transformed by Holy Spirit renewing our minds. </a:t>
            </a:r>
            <a:br>
              <a:rPr lang="en-AU" dirty="0">
                <a:solidFill>
                  <a:prstClr val="white"/>
                </a:solidFill>
                <a:latin typeface="Times New Roman" panose="02020603050405020304" pitchFamily="18" charset="0"/>
                <a:cs typeface="Times New Roman" panose="02020603050405020304" pitchFamily="18" charset="0"/>
              </a:rPr>
            </a:br>
            <a:r>
              <a:rPr lang="en-AU" dirty="0">
                <a:solidFill>
                  <a:prstClr val="white"/>
                </a:solidFill>
                <a:latin typeface="Times New Roman" panose="02020603050405020304" pitchFamily="18" charset="0"/>
                <a:cs typeface="Times New Roman" panose="02020603050405020304" pitchFamily="18" charset="0"/>
              </a:rPr>
              <a:t>If Christ is in me, and if Christ is in you, how can we not love one another?</a:t>
            </a:r>
          </a:p>
        </p:txBody>
      </p:sp>
      <p:sp>
        <p:nvSpPr>
          <p:cNvPr id="3" name="TextBox 2">
            <a:extLst>
              <a:ext uri="{FF2B5EF4-FFF2-40B4-BE49-F238E27FC236}">
                <a16:creationId xmlns:a16="http://schemas.microsoft.com/office/drawing/2014/main" id="{6EF43E0F-6E20-9168-4E57-77B253981FA1}"/>
              </a:ext>
            </a:extLst>
          </p:cNvPr>
          <p:cNvSpPr txBox="1"/>
          <p:nvPr/>
        </p:nvSpPr>
        <p:spPr>
          <a:xfrm>
            <a:off x="0" y="598898"/>
            <a:ext cx="5780598" cy="400110"/>
          </a:xfrm>
          <a:prstGeom prst="rect">
            <a:avLst/>
          </a:prstGeom>
          <a:noFill/>
        </p:spPr>
        <p:txBody>
          <a:bodyPr wrap="square" rtlCol="0">
            <a:spAutoFit/>
          </a:bodyPr>
          <a:lstStyle/>
          <a:p>
            <a:pPr lvl="0">
              <a:defRPr/>
            </a:pPr>
            <a:r>
              <a:rPr lang="en-AU" sz="2000" dirty="0">
                <a:solidFill>
                  <a:schemeClr val="bg1"/>
                </a:solidFill>
                <a:latin typeface="Times New Roman" panose="02020603050405020304" pitchFamily="18" charset="0"/>
                <a:cs typeface="Times New Roman" panose="02020603050405020304" pitchFamily="18" charset="0"/>
              </a:rPr>
              <a:t>Requirements for Acceptable Worship</a:t>
            </a:r>
            <a:endParaRPr lang="en-AU" sz="2000" dirty="0">
              <a:solidFill>
                <a:schemeClr val="bg1"/>
              </a:solidFill>
              <a:cs typeface="Times New Roman" panose="02020603050405020304" pitchFamily="18" charset="0"/>
            </a:endParaRPr>
          </a:p>
        </p:txBody>
      </p:sp>
      <p:sp>
        <p:nvSpPr>
          <p:cNvPr id="6" name="TextBox 5">
            <a:extLst>
              <a:ext uri="{FF2B5EF4-FFF2-40B4-BE49-F238E27FC236}">
                <a16:creationId xmlns:a16="http://schemas.microsoft.com/office/drawing/2014/main" id="{93680C8D-7CFC-5BB7-5FE7-429B89470B17}"/>
              </a:ext>
            </a:extLst>
          </p:cNvPr>
          <p:cNvSpPr txBox="1"/>
          <p:nvPr/>
        </p:nvSpPr>
        <p:spPr>
          <a:xfrm>
            <a:off x="326004" y="2067564"/>
            <a:ext cx="2496709"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Hospitality to Strangers</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9" name="TextBox 8">
            <a:extLst>
              <a:ext uri="{FF2B5EF4-FFF2-40B4-BE49-F238E27FC236}">
                <a16:creationId xmlns:a16="http://schemas.microsoft.com/office/drawing/2014/main" id="{0FB26CF2-005E-89B7-B487-8D1299BDFD8F}"/>
              </a:ext>
            </a:extLst>
          </p:cNvPr>
          <p:cNvSpPr txBox="1"/>
          <p:nvPr/>
        </p:nvSpPr>
        <p:spPr>
          <a:xfrm>
            <a:off x="675859" y="2366152"/>
            <a:ext cx="636899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delight to share with our brothers and sisters in Christ.</a:t>
            </a:r>
          </a:p>
        </p:txBody>
      </p:sp>
      <p:sp>
        <p:nvSpPr>
          <p:cNvPr id="11" name="TextBox 10">
            <a:extLst>
              <a:ext uri="{FF2B5EF4-FFF2-40B4-BE49-F238E27FC236}">
                <a16:creationId xmlns:a16="http://schemas.microsoft.com/office/drawing/2014/main" id="{1D401174-AA2A-8148-0A48-E851941ACE45}"/>
              </a:ext>
            </a:extLst>
          </p:cNvPr>
          <p:cNvSpPr txBox="1"/>
          <p:nvPr/>
        </p:nvSpPr>
        <p:spPr>
          <a:xfrm>
            <a:off x="2639834" y="2067564"/>
            <a:ext cx="6504166"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An instant connection of brotherhood.</a:t>
            </a:r>
          </a:p>
        </p:txBody>
      </p:sp>
      <p:sp>
        <p:nvSpPr>
          <p:cNvPr id="12" name="TextBox 11">
            <a:extLst>
              <a:ext uri="{FF2B5EF4-FFF2-40B4-BE49-F238E27FC236}">
                <a16:creationId xmlns:a16="http://schemas.microsoft.com/office/drawing/2014/main" id="{B475BF5F-1199-26CC-2935-483EE091F784}"/>
              </a:ext>
            </a:extLst>
          </p:cNvPr>
          <p:cNvSpPr txBox="1"/>
          <p:nvPr/>
        </p:nvSpPr>
        <p:spPr>
          <a:xfrm>
            <a:off x="341907" y="2632107"/>
            <a:ext cx="5812403"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Risking fellowship with our persecuted Brothers and Sisters</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3" name="TextBox 12">
            <a:extLst>
              <a:ext uri="{FF2B5EF4-FFF2-40B4-BE49-F238E27FC236}">
                <a16:creationId xmlns:a16="http://schemas.microsoft.com/office/drawing/2014/main" id="{60DCEFD5-F354-A740-01BC-34152C7CA2AF}"/>
              </a:ext>
            </a:extLst>
          </p:cNvPr>
          <p:cNvSpPr txBox="1"/>
          <p:nvPr/>
        </p:nvSpPr>
        <p:spPr>
          <a:xfrm>
            <a:off x="675859" y="3525090"/>
            <a:ext cx="6710899"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shared love and a shared pain because we are the one body.</a:t>
            </a:r>
          </a:p>
        </p:txBody>
      </p:sp>
      <p:sp>
        <p:nvSpPr>
          <p:cNvPr id="5" name="TextBox 4">
            <a:extLst>
              <a:ext uri="{FF2B5EF4-FFF2-40B4-BE49-F238E27FC236}">
                <a16:creationId xmlns:a16="http://schemas.microsoft.com/office/drawing/2014/main" id="{4562486D-FE41-23E3-8549-62E43919E56F}"/>
              </a:ext>
            </a:extLst>
          </p:cNvPr>
          <p:cNvSpPr txBox="1"/>
          <p:nvPr/>
        </p:nvSpPr>
        <p:spPr>
          <a:xfrm>
            <a:off x="1844704" y="923696"/>
            <a:ext cx="3347498" cy="369332"/>
          </a:xfrm>
          <a:prstGeom prst="rect">
            <a:avLst/>
          </a:prstGeom>
          <a:noFill/>
          <a:ln>
            <a:solidFill>
              <a:schemeClr val="bg1"/>
            </a:solidFill>
          </a:ln>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NOT  AN  OPTIONAL  EXTRA</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7" name="TextBox 6">
            <a:extLst>
              <a:ext uri="{FF2B5EF4-FFF2-40B4-BE49-F238E27FC236}">
                <a16:creationId xmlns:a16="http://schemas.microsoft.com/office/drawing/2014/main" id="{42445553-A0A9-BDAC-6282-49F0B3AC7D1E}"/>
              </a:ext>
            </a:extLst>
          </p:cNvPr>
          <p:cNvSpPr txBox="1"/>
          <p:nvPr/>
        </p:nvSpPr>
        <p:spPr>
          <a:xfrm>
            <a:off x="5685182" y="703493"/>
            <a:ext cx="2830665" cy="584775"/>
          </a:xfrm>
          <a:prstGeom prst="rect">
            <a:avLst/>
          </a:prstGeom>
          <a:solidFill>
            <a:schemeClr val="bg1"/>
          </a:solidFill>
        </p:spPr>
        <p:txBody>
          <a:bodyPr wrap="square" rtlCol="0">
            <a:spAutoFit/>
          </a:bodyPr>
          <a:lstStyle/>
          <a:p>
            <a:r>
              <a:rPr lang="en-AU" sz="1600" b="1" baseline="300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12:25 </a:t>
            </a:r>
            <a:r>
              <a:rPr lang="en-AU" sz="16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See that you do not refuse him who is speaking.</a:t>
            </a:r>
            <a:r>
              <a:rPr lang="en-AU" sz="1600" dirty="0"/>
              <a:t> </a:t>
            </a:r>
            <a:endParaRPr lang="en-AU" sz="16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62642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0" grpId="0" animBg="1"/>
      <p:bldP spid="2" grpId="0" build="p"/>
      <p:bldP spid="3" grpId="0"/>
      <p:bldP spid="6" grpId="0"/>
      <p:bldP spid="9" grpId="0"/>
      <p:bldP spid="11" grpId="0"/>
      <p:bldP spid="12" grpId="0"/>
      <p:bldP spid="13" grpId="0"/>
      <p:bldP spid="5"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D09F8C80-D12B-927D-7064-7987595A4238}"/>
              </a:ext>
            </a:extLst>
          </p:cNvPr>
          <p:cNvSpPr txBox="1"/>
          <p:nvPr/>
        </p:nvSpPr>
        <p:spPr>
          <a:xfrm>
            <a:off x="0" y="0"/>
            <a:ext cx="9144000" cy="5509200"/>
          </a:xfrm>
          <a:prstGeom prst="rect">
            <a:avLst/>
          </a:prstGeom>
          <a:solidFill>
            <a:schemeClr val="bg1"/>
          </a:solidFill>
        </p:spPr>
        <p:txBody>
          <a:bodyPr wrap="square" rtlCol="0">
            <a:spAutoFit/>
          </a:bodyPr>
          <a:lstStyle/>
          <a:p>
            <a:pPr>
              <a:buNone/>
            </a:pPr>
            <a:r>
              <a:rPr lang="en-AU" sz="1600" dirty="0">
                <a:latin typeface="Times New Roman" panose="02020603050405020304" pitchFamily="18" charset="0"/>
                <a:ea typeface="Times New Roman" panose="02020603050405020304" pitchFamily="18" charset="0"/>
              </a:rPr>
              <a:t>Matthew 25: (ESV) </a:t>
            </a:r>
          </a:p>
          <a:p>
            <a:pPr indent="152400"/>
            <a:r>
              <a:rPr lang="en-AU" sz="1600" b="1" baseline="30000" dirty="0">
                <a:latin typeface="Comic Sans MS" panose="030F0902030302020204" pitchFamily="66" charset="0"/>
                <a:ea typeface="Times New Roman" panose="02020603050405020304" pitchFamily="18" charset="0"/>
              </a:rPr>
              <a:t>31 </a:t>
            </a:r>
            <a:r>
              <a:rPr lang="en-AU" sz="1600" dirty="0">
                <a:solidFill>
                  <a:srgbClr val="FF0000"/>
                </a:solidFill>
                <a:latin typeface="Comic Sans MS" panose="030F0902030302020204" pitchFamily="66" charset="0"/>
                <a:ea typeface="Times New Roman" panose="02020603050405020304" pitchFamily="18" charset="0"/>
              </a:rPr>
              <a:t>“When the Son of Man comes in his glory, and all the angels with him, then he will sit on his glorious throne.</a:t>
            </a:r>
            <a:r>
              <a:rPr lang="en-AU" sz="1600" dirty="0">
                <a:latin typeface="Comic Sans MS" panose="030F0902030302020204" pitchFamily="66" charset="0"/>
                <a:ea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rPr>
              <a:t>32 </a:t>
            </a:r>
            <a:r>
              <a:rPr lang="en-AU" sz="1600" dirty="0">
                <a:solidFill>
                  <a:srgbClr val="FF0000"/>
                </a:solidFill>
                <a:latin typeface="Comic Sans MS" panose="030F0902030302020204" pitchFamily="66" charset="0"/>
                <a:ea typeface="Times New Roman" panose="02020603050405020304" pitchFamily="18" charset="0"/>
              </a:rPr>
              <a:t>Before him will be gathered all the nations, and he will separate people one from another as a shepherd separates the sheep from the goats. </a:t>
            </a:r>
            <a:r>
              <a:rPr lang="en-AU" sz="1600" dirty="0">
                <a:latin typeface="Comic Sans MS" panose="030F0902030302020204" pitchFamily="66" charset="0"/>
                <a:ea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rPr>
              <a:t>33 </a:t>
            </a:r>
            <a:r>
              <a:rPr lang="en-AU" sz="1600" dirty="0">
                <a:solidFill>
                  <a:srgbClr val="FF0000"/>
                </a:solidFill>
                <a:latin typeface="Comic Sans MS" panose="030F0902030302020204" pitchFamily="66" charset="0"/>
                <a:ea typeface="Times New Roman" panose="02020603050405020304" pitchFamily="18" charset="0"/>
              </a:rPr>
              <a:t>And he will place the sheep on his right, but the goats on the left. </a:t>
            </a:r>
            <a:r>
              <a:rPr lang="en-AU" sz="1600" dirty="0">
                <a:latin typeface="Comic Sans MS" panose="030F0902030302020204" pitchFamily="66" charset="0"/>
                <a:ea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rPr>
              <a:t>34 </a:t>
            </a:r>
            <a:r>
              <a:rPr lang="en-AU" sz="1600" dirty="0">
                <a:solidFill>
                  <a:srgbClr val="FF0000"/>
                </a:solidFill>
                <a:latin typeface="Comic Sans MS" panose="030F0902030302020204" pitchFamily="66" charset="0"/>
                <a:ea typeface="Times New Roman" panose="02020603050405020304" pitchFamily="18" charset="0"/>
              </a:rPr>
              <a:t>Then the King will say to those on his right, ‘Come, you who are blessed by my Father, inherit the kingdom prepared for you from the foundation of the world.</a:t>
            </a:r>
            <a:r>
              <a:rPr lang="en-AU" sz="1600" dirty="0">
                <a:latin typeface="Comic Sans MS" panose="030F0902030302020204" pitchFamily="66" charset="0"/>
                <a:ea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rPr>
              <a:t>35 </a:t>
            </a:r>
            <a:r>
              <a:rPr lang="en-AU" sz="1600" dirty="0">
                <a:solidFill>
                  <a:srgbClr val="FF0000"/>
                </a:solidFill>
                <a:latin typeface="Comic Sans MS" panose="030F0902030302020204" pitchFamily="66" charset="0"/>
                <a:ea typeface="Times New Roman" panose="02020603050405020304" pitchFamily="18" charset="0"/>
              </a:rPr>
              <a:t>For I was hungry and you gave me food, I was thirsty and you gave me drink, I was a stranger and you welcomed me,</a:t>
            </a:r>
            <a:r>
              <a:rPr lang="en-AU" sz="1600" dirty="0">
                <a:latin typeface="Comic Sans MS" panose="030F0902030302020204" pitchFamily="66" charset="0"/>
                <a:ea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rPr>
              <a:t>36 </a:t>
            </a:r>
            <a:r>
              <a:rPr lang="en-AU" sz="1600" dirty="0">
                <a:solidFill>
                  <a:srgbClr val="FF0000"/>
                </a:solidFill>
                <a:latin typeface="Comic Sans MS" panose="030F0902030302020204" pitchFamily="66" charset="0"/>
                <a:ea typeface="Times New Roman" panose="02020603050405020304" pitchFamily="18" charset="0"/>
              </a:rPr>
              <a:t>I was naked and you clothed me, I was sick and you visited me, I was in prison and you came to me.’</a:t>
            </a:r>
            <a:r>
              <a:rPr lang="en-AU" sz="1600" dirty="0">
                <a:latin typeface="Comic Sans MS" panose="030F0902030302020204" pitchFamily="66" charset="0"/>
                <a:ea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rPr>
              <a:t>37 </a:t>
            </a:r>
            <a:r>
              <a:rPr lang="en-AU" sz="1600" dirty="0">
                <a:solidFill>
                  <a:srgbClr val="FF0000"/>
                </a:solidFill>
                <a:latin typeface="Comic Sans MS" panose="030F0902030302020204" pitchFamily="66" charset="0"/>
                <a:ea typeface="Times New Roman" panose="02020603050405020304" pitchFamily="18" charset="0"/>
              </a:rPr>
              <a:t>Then the righteous will answer him, saying, ‘Lord, when did we see you hungry and feed you, or thirsty and give you drink? </a:t>
            </a:r>
            <a:r>
              <a:rPr lang="en-AU" sz="1600" dirty="0">
                <a:latin typeface="Comic Sans MS" panose="030F0902030302020204" pitchFamily="66" charset="0"/>
                <a:ea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rPr>
              <a:t>38 </a:t>
            </a:r>
            <a:r>
              <a:rPr lang="en-AU" sz="1600" dirty="0">
                <a:solidFill>
                  <a:srgbClr val="FF0000"/>
                </a:solidFill>
                <a:latin typeface="Comic Sans MS" panose="030F0902030302020204" pitchFamily="66" charset="0"/>
                <a:ea typeface="Times New Roman" panose="02020603050405020304" pitchFamily="18" charset="0"/>
              </a:rPr>
              <a:t>And when did we see you a stranger and welcome you, or naked and clothe you?</a:t>
            </a:r>
            <a:r>
              <a:rPr lang="en-AU" sz="1600" dirty="0">
                <a:latin typeface="Comic Sans MS" panose="030F0902030302020204" pitchFamily="66" charset="0"/>
                <a:ea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rPr>
              <a:t>39 </a:t>
            </a:r>
            <a:r>
              <a:rPr lang="en-AU" sz="1600" dirty="0">
                <a:solidFill>
                  <a:srgbClr val="FF0000"/>
                </a:solidFill>
                <a:latin typeface="Comic Sans MS" panose="030F0902030302020204" pitchFamily="66" charset="0"/>
                <a:ea typeface="Times New Roman" panose="02020603050405020304" pitchFamily="18" charset="0"/>
              </a:rPr>
              <a:t>And when did we see you sick or in prison and visit you?’</a:t>
            </a:r>
            <a:r>
              <a:rPr lang="en-AU" sz="1600" dirty="0">
                <a:latin typeface="Comic Sans MS" panose="030F0902030302020204" pitchFamily="66" charset="0"/>
                <a:ea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rPr>
              <a:t>40 </a:t>
            </a:r>
            <a:r>
              <a:rPr lang="en-AU" sz="1600" dirty="0">
                <a:solidFill>
                  <a:srgbClr val="FF0000"/>
                </a:solidFill>
                <a:latin typeface="Comic Sans MS" panose="030F0902030302020204" pitchFamily="66" charset="0"/>
                <a:ea typeface="Times New Roman" panose="02020603050405020304" pitchFamily="18" charset="0"/>
              </a:rPr>
              <a:t>And the King will answer them, ‘Truly, I say to you, as you did it to one of the least of these my brothers, you did it to me.’</a:t>
            </a:r>
            <a:r>
              <a:rPr lang="en-AU" sz="1600" dirty="0">
                <a:latin typeface="Comic Sans MS" panose="030F0902030302020204" pitchFamily="66" charset="0"/>
                <a:ea typeface="Times New Roman" panose="02020603050405020304" pitchFamily="18" charset="0"/>
              </a:rPr>
              <a:t> </a:t>
            </a:r>
            <a:br>
              <a:rPr lang="en-AU" sz="1600" dirty="0">
                <a:latin typeface="Comic Sans MS" panose="030F0902030302020204" pitchFamily="66" charset="0"/>
                <a:ea typeface="Times New Roman" panose="02020603050405020304" pitchFamily="18" charset="0"/>
              </a:rPr>
            </a:br>
            <a:endParaRPr lang="en-AU" sz="1600" dirty="0">
              <a:latin typeface="Comic Sans MS" panose="030F0902030302020204" pitchFamily="66" charset="0"/>
              <a:ea typeface="Times New Roman" panose="02020603050405020304" pitchFamily="18" charset="0"/>
            </a:endParaRPr>
          </a:p>
          <a:p>
            <a:pPr indent="152400"/>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41 </a:t>
            </a:r>
            <a:r>
              <a:rPr lang="en-AU" sz="160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“Then he will say to those on his left, ‘Depart from me, you cursed, into the eternal fire prepared for the devil and his angels.</a:t>
            </a:r>
            <a:r>
              <a:rPr lang="en-AU" sz="1600" dirty="0">
                <a:latin typeface="Comic Sans MS" panose="030F0902030302020204" pitchFamily="66" charset="0"/>
                <a:ea typeface="Times New Roman" panose="02020603050405020304" pitchFamily="18" charset="0"/>
                <a:cs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42 </a:t>
            </a:r>
            <a:r>
              <a:rPr lang="en-AU" sz="160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For I was hungry and you gave me no food, I was thirsty and you gave me no drink,</a:t>
            </a:r>
            <a:r>
              <a:rPr lang="en-AU" sz="1600" dirty="0">
                <a:latin typeface="Comic Sans MS" panose="030F0902030302020204" pitchFamily="66" charset="0"/>
                <a:ea typeface="Times New Roman" panose="02020603050405020304" pitchFamily="18" charset="0"/>
                <a:cs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43 </a:t>
            </a:r>
            <a:r>
              <a:rPr lang="en-AU" sz="160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I was a stranger and you did not welcome me, naked and you did not clothe me, sick and in prison and you did not visit me.’</a:t>
            </a:r>
            <a:r>
              <a:rPr lang="en-AU" sz="1600" dirty="0">
                <a:latin typeface="Comic Sans MS" panose="030F0902030302020204" pitchFamily="66" charset="0"/>
                <a:ea typeface="Times New Roman" panose="02020603050405020304" pitchFamily="18" charset="0"/>
                <a:cs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44 </a:t>
            </a:r>
            <a:r>
              <a:rPr lang="en-AU" sz="160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Then they also will answer, saying, ‘Lord, when did we see you hungry or thirsty or a stranger or naked or sick or in prison, and did not minister to you?’</a:t>
            </a:r>
            <a:r>
              <a:rPr lang="en-AU" sz="1600" dirty="0">
                <a:latin typeface="Comic Sans MS" panose="030F0902030302020204" pitchFamily="66" charset="0"/>
                <a:ea typeface="Times New Roman" panose="02020603050405020304" pitchFamily="18" charset="0"/>
                <a:cs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45 </a:t>
            </a:r>
            <a:r>
              <a:rPr lang="en-AU" sz="160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Then he will answer them, saying, ‘Truly, I say to you, as you did not do it to one of the least of these, you did not do it to me.’ </a:t>
            </a:r>
            <a:r>
              <a:rPr lang="en-AU" sz="1600" dirty="0">
                <a:latin typeface="Comic Sans MS" panose="030F0902030302020204" pitchFamily="66" charset="0"/>
                <a:ea typeface="Times New Roman" panose="02020603050405020304" pitchFamily="18" charset="0"/>
                <a:cs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46 </a:t>
            </a:r>
            <a:r>
              <a:rPr lang="en-AU" sz="160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And these will go away into eternal punishment, but the righteous into eternal life.”</a:t>
            </a:r>
            <a:r>
              <a:rPr lang="en-AU" sz="1600" dirty="0"/>
              <a:t> </a:t>
            </a:r>
            <a:endParaRPr lang="en-AU" sz="16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65115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0" y="4532"/>
            <a:ext cx="9144000" cy="677108"/>
          </a:xfrm>
          <a:prstGeom prst="rect">
            <a:avLst/>
          </a:prstGeom>
          <a:noFill/>
        </p:spPr>
        <p:txBody>
          <a:bodyPr wrap="square" rtlCol="0">
            <a:spAutoFit/>
          </a:bodyPr>
          <a:lstStyle/>
          <a:p>
            <a:pPr lvl="0" algn="ctr">
              <a:defRPr/>
            </a:pPr>
            <a:r>
              <a:rPr lang="en-AU" sz="2000" b="1" dirty="0">
                <a:solidFill>
                  <a:srgbClr val="FFFF00"/>
                </a:solidFill>
                <a:latin typeface="Times New Roman" panose="02020603050405020304" pitchFamily="18" charset="0"/>
                <a:cs typeface="Times New Roman" panose="02020603050405020304" pitchFamily="18" charset="0"/>
              </a:rPr>
              <a:t>Because of who Jesus is, and what God has done through Him.</a:t>
            </a:r>
          </a:p>
          <a:p>
            <a:pPr lvl="0" algn="ctr">
              <a:defRPr/>
            </a:pPr>
            <a:r>
              <a:rPr lang="en-AU" b="1" dirty="0">
                <a:solidFill>
                  <a:srgbClr val="FFFF00"/>
                </a:solidFill>
                <a:latin typeface="Times New Roman" panose="02020603050405020304" pitchFamily="18" charset="0"/>
                <a:cs typeface="Times New Roman" panose="02020603050405020304" pitchFamily="18" charset="0"/>
              </a:rPr>
              <a:t>Spiritual Worship:   Reverence &amp; Awe....   Contentment in Sacrificial Living.</a:t>
            </a:r>
            <a:endParaRPr lang="en-AU" b="1" dirty="0">
              <a:solidFill>
                <a:srgbClr val="FFFF00"/>
              </a:solidFill>
              <a:cs typeface="Times New Roman" panose="02020603050405020304" pitchFamily="18" charset="0"/>
            </a:endParaRPr>
          </a:p>
        </p:txBody>
      </p:sp>
      <p:sp>
        <p:nvSpPr>
          <p:cNvPr id="8" name="TextBox 7">
            <a:extLst>
              <a:ext uri="{FF2B5EF4-FFF2-40B4-BE49-F238E27FC236}">
                <a16:creationId xmlns:a16="http://schemas.microsoft.com/office/drawing/2014/main" id="{E27D5B19-7660-5827-0C43-8BE21B69EAC6}"/>
              </a:ext>
            </a:extLst>
          </p:cNvPr>
          <p:cNvSpPr txBox="1"/>
          <p:nvPr/>
        </p:nvSpPr>
        <p:spPr>
          <a:xfrm>
            <a:off x="0" y="906674"/>
            <a:ext cx="8091055"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1.  Brotherly Love</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20" name="TextBox 19">
            <a:extLst>
              <a:ext uri="{FF2B5EF4-FFF2-40B4-BE49-F238E27FC236}">
                <a16:creationId xmlns:a16="http://schemas.microsoft.com/office/drawing/2014/main" id="{F6A66B2F-4C74-53DA-B968-E5CE0D7D48B5}"/>
              </a:ext>
            </a:extLst>
          </p:cNvPr>
          <p:cNvSpPr txBox="1"/>
          <p:nvPr/>
        </p:nvSpPr>
        <p:spPr>
          <a:xfrm>
            <a:off x="397564" y="4080792"/>
            <a:ext cx="8746436" cy="338554"/>
          </a:xfrm>
          <a:prstGeom prst="rect">
            <a:avLst/>
          </a:prstGeom>
          <a:solidFill>
            <a:schemeClr val="bg1"/>
          </a:solidFill>
        </p:spPr>
        <p:txBody>
          <a:bodyPr wrap="square" rtlCol="0">
            <a:spAutoFit/>
          </a:bodyPr>
          <a:lstStyle/>
          <a:p>
            <a:r>
              <a:rPr lang="en-AU" sz="16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let the marriage bed be undefiled, for God will judge the sexually immoral and adulterous.</a:t>
            </a:r>
            <a:r>
              <a:rPr lang="en-AU" sz="1600" dirty="0"/>
              <a:t> </a:t>
            </a:r>
            <a:endParaRPr lang="en-AU" sz="1600" dirty="0">
              <a:latin typeface="Times New Roman" panose="02020603050405020304" pitchFamily="18" charset="0"/>
              <a:ea typeface="Times New Roman" panose="02020603050405020304" pitchFamily="18" charset="0"/>
            </a:endParaRPr>
          </a:p>
        </p:txBody>
      </p:sp>
      <p:sp>
        <p:nvSpPr>
          <p:cNvPr id="2" name="TextBox 1">
            <a:extLst>
              <a:ext uri="{FF2B5EF4-FFF2-40B4-BE49-F238E27FC236}">
                <a16:creationId xmlns:a16="http://schemas.microsoft.com/office/drawing/2014/main" id="{2314EB0B-A922-D4B3-42F5-FFFDC74D80C7}"/>
              </a:ext>
            </a:extLst>
          </p:cNvPr>
          <p:cNvSpPr txBox="1"/>
          <p:nvPr/>
        </p:nvSpPr>
        <p:spPr>
          <a:xfrm>
            <a:off x="337928" y="1220915"/>
            <a:ext cx="8806072"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way of Christ is very different to the way of the world.</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nature of Christian Brotherhood.  Transformed by Holy Spirit renewing our minds. </a:t>
            </a:r>
            <a:br>
              <a:rPr lang="en-AU" dirty="0">
                <a:solidFill>
                  <a:prstClr val="white"/>
                </a:solidFill>
                <a:latin typeface="Times New Roman" panose="02020603050405020304" pitchFamily="18" charset="0"/>
                <a:cs typeface="Times New Roman" panose="02020603050405020304" pitchFamily="18" charset="0"/>
              </a:rPr>
            </a:br>
            <a:r>
              <a:rPr lang="en-AU" dirty="0">
                <a:solidFill>
                  <a:prstClr val="white"/>
                </a:solidFill>
                <a:latin typeface="Times New Roman" panose="02020603050405020304" pitchFamily="18" charset="0"/>
                <a:cs typeface="Times New Roman" panose="02020603050405020304" pitchFamily="18" charset="0"/>
              </a:rPr>
              <a:t>If Christ is in me, and if Christ is in you, how can we not love one another?</a:t>
            </a:r>
          </a:p>
        </p:txBody>
      </p:sp>
      <p:sp>
        <p:nvSpPr>
          <p:cNvPr id="3" name="TextBox 2">
            <a:extLst>
              <a:ext uri="{FF2B5EF4-FFF2-40B4-BE49-F238E27FC236}">
                <a16:creationId xmlns:a16="http://schemas.microsoft.com/office/drawing/2014/main" id="{6EF43E0F-6E20-9168-4E57-77B253981FA1}"/>
              </a:ext>
            </a:extLst>
          </p:cNvPr>
          <p:cNvSpPr txBox="1"/>
          <p:nvPr/>
        </p:nvSpPr>
        <p:spPr>
          <a:xfrm>
            <a:off x="0" y="598898"/>
            <a:ext cx="5780598" cy="400110"/>
          </a:xfrm>
          <a:prstGeom prst="rect">
            <a:avLst/>
          </a:prstGeom>
          <a:noFill/>
        </p:spPr>
        <p:txBody>
          <a:bodyPr wrap="square" rtlCol="0">
            <a:spAutoFit/>
          </a:bodyPr>
          <a:lstStyle/>
          <a:p>
            <a:pPr lvl="0">
              <a:defRPr/>
            </a:pPr>
            <a:r>
              <a:rPr lang="en-AU" sz="2000" dirty="0">
                <a:solidFill>
                  <a:schemeClr val="bg1"/>
                </a:solidFill>
                <a:latin typeface="Times New Roman" panose="02020603050405020304" pitchFamily="18" charset="0"/>
                <a:cs typeface="Times New Roman" panose="02020603050405020304" pitchFamily="18" charset="0"/>
              </a:rPr>
              <a:t>Requirements for Acceptable Worship</a:t>
            </a:r>
            <a:endParaRPr lang="en-AU" sz="2000" dirty="0">
              <a:solidFill>
                <a:schemeClr val="bg1"/>
              </a:solidFill>
              <a:cs typeface="Times New Roman" panose="02020603050405020304" pitchFamily="18" charset="0"/>
            </a:endParaRPr>
          </a:p>
        </p:txBody>
      </p:sp>
      <p:sp>
        <p:nvSpPr>
          <p:cNvPr id="6" name="TextBox 5">
            <a:extLst>
              <a:ext uri="{FF2B5EF4-FFF2-40B4-BE49-F238E27FC236}">
                <a16:creationId xmlns:a16="http://schemas.microsoft.com/office/drawing/2014/main" id="{93680C8D-7CFC-5BB7-5FE7-429B89470B17}"/>
              </a:ext>
            </a:extLst>
          </p:cNvPr>
          <p:cNvSpPr txBox="1"/>
          <p:nvPr/>
        </p:nvSpPr>
        <p:spPr>
          <a:xfrm>
            <a:off x="326004" y="2067564"/>
            <a:ext cx="2496709"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Hospitality to Strangers</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9" name="TextBox 8">
            <a:extLst>
              <a:ext uri="{FF2B5EF4-FFF2-40B4-BE49-F238E27FC236}">
                <a16:creationId xmlns:a16="http://schemas.microsoft.com/office/drawing/2014/main" id="{0FB26CF2-005E-89B7-B487-8D1299BDFD8F}"/>
              </a:ext>
            </a:extLst>
          </p:cNvPr>
          <p:cNvSpPr txBox="1"/>
          <p:nvPr/>
        </p:nvSpPr>
        <p:spPr>
          <a:xfrm>
            <a:off x="675859" y="2366152"/>
            <a:ext cx="636899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delight to share with our brothers and sisters in Christ.</a:t>
            </a:r>
          </a:p>
        </p:txBody>
      </p:sp>
      <p:sp>
        <p:nvSpPr>
          <p:cNvPr id="11" name="TextBox 10">
            <a:extLst>
              <a:ext uri="{FF2B5EF4-FFF2-40B4-BE49-F238E27FC236}">
                <a16:creationId xmlns:a16="http://schemas.microsoft.com/office/drawing/2014/main" id="{1D401174-AA2A-8148-0A48-E851941ACE45}"/>
              </a:ext>
            </a:extLst>
          </p:cNvPr>
          <p:cNvSpPr txBox="1"/>
          <p:nvPr/>
        </p:nvSpPr>
        <p:spPr>
          <a:xfrm>
            <a:off x="2639834" y="2067564"/>
            <a:ext cx="6504166"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An instant connection of brotherhood.</a:t>
            </a:r>
          </a:p>
        </p:txBody>
      </p:sp>
      <p:sp>
        <p:nvSpPr>
          <p:cNvPr id="12" name="TextBox 11">
            <a:extLst>
              <a:ext uri="{FF2B5EF4-FFF2-40B4-BE49-F238E27FC236}">
                <a16:creationId xmlns:a16="http://schemas.microsoft.com/office/drawing/2014/main" id="{B475BF5F-1199-26CC-2935-483EE091F784}"/>
              </a:ext>
            </a:extLst>
          </p:cNvPr>
          <p:cNvSpPr txBox="1"/>
          <p:nvPr/>
        </p:nvSpPr>
        <p:spPr>
          <a:xfrm>
            <a:off x="341907" y="2632107"/>
            <a:ext cx="5812403"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Risking fellowship with our persecuted Brothers and Sisters</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3" name="TextBox 12">
            <a:extLst>
              <a:ext uri="{FF2B5EF4-FFF2-40B4-BE49-F238E27FC236}">
                <a16:creationId xmlns:a16="http://schemas.microsoft.com/office/drawing/2014/main" id="{60DCEFD5-F354-A740-01BC-34152C7CA2AF}"/>
              </a:ext>
            </a:extLst>
          </p:cNvPr>
          <p:cNvSpPr txBox="1"/>
          <p:nvPr/>
        </p:nvSpPr>
        <p:spPr>
          <a:xfrm>
            <a:off x="690077" y="2862572"/>
            <a:ext cx="6710899"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shared love and a shared pain because we are the one body.</a:t>
            </a:r>
          </a:p>
        </p:txBody>
      </p:sp>
      <p:sp>
        <p:nvSpPr>
          <p:cNvPr id="5" name="TextBox 4">
            <a:extLst>
              <a:ext uri="{FF2B5EF4-FFF2-40B4-BE49-F238E27FC236}">
                <a16:creationId xmlns:a16="http://schemas.microsoft.com/office/drawing/2014/main" id="{4562486D-FE41-23E3-8549-62E43919E56F}"/>
              </a:ext>
            </a:extLst>
          </p:cNvPr>
          <p:cNvSpPr txBox="1"/>
          <p:nvPr/>
        </p:nvSpPr>
        <p:spPr>
          <a:xfrm>
            <a:off x="1844704" y="923696"/>
            <a:ext cx="3347498" cy="369332"/>
          </a:xfrm>
          <a:prstGeom prst="rect">
            <a:avLst/>
          </a:prstGeom>
          <a:noFill/>
          <a:ln>
            <a:solidFill>
              <a:schemeClr val="bg1"/>
            </a:solidFill>
          </a:ln>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NOT  AN  OPTIONAL  EXTRA</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7" name="TextBox 6">
            <a:extLst>
              <a:ext uri="{FF2B5EF4-FFF2-40B4-BE49-F238E27FC236}">
                <a16:creationId xmlns:a16="http://schemas.microsoft.com/office/drawing/2014/main" id="{42445553-A0A9-BDAC-6282-49F0B3AC7D1E}"/>
              </a:ext>
            </a:extLst>
          </p:cNvPr>
          <p:cNvSpPr txBox="1"/>
          <p:nvPr/>
        </p:nvSpPr>
        <p:spPr>
          <a:xfrm>
            <a:off x="5685182" y="703493"/>
            <a:ext cx="2830665" cy="584775"/>
          </a:xfrm>
          <a:prstGeom prst="rect">
            <a:avLst/>
          </a:prstGeom>
          <a:solidFill>
            <a:schemeClr val="bg1"/>
          </a:solidFill>
        </p:spPr>
        <p:txBody>
          <a:bodyPr wrap="square" rtlCol="0">
            <a:spAutoFit/>
          </a:bodyPr>
          <a:lstStyle/>
          <a:p>
            <a:r>
              <a:rPr lang="en-AU" sz="1600" b="1" baseline="300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12:25 </a:t>
            </a:r>
            <a:r>
              <a:rPr lang="en-AU" sz="16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See that you do not refuse him who is speaking.</a:t>
            </a:r>
            <a:r>
              <a:rPr lang="en-AU" sz="1600" dirty="0"/>
              <a:t> </a:t>
            </a:r>
            <a:endParaRPr lang="en-AU" sz="1600" dirty="0">
              <a:latin typeface="Times New Roman" panose="02020603050405020304" pitchFamily="18" charset="0"/>
              <a:ea typeface="Times New Roman" panose="02020603050405020304" pitchFamily="18" charset="0"/>
            </a:endParaRPr>
          </a:p>
        </p:txBody>
      </p:sp>
      <p:sp>
        <p:nvSpPr>
          <p:cNvPr id="10" name="TextBox 9">
            <a:extLst>
              <a:ext uri="{FF2B5EF4-FFF2-40B4-BE49-F238E27FC236}">
                <a16:creationId xmlns:a16="http://schemas.microsoft.com/office/drawing/2014/main" id="{3AEEB204-FC45-2259-1672-7611B946281E}"/>
              </a:ext>
            </a:extLst>
          </p:cNvPr>
          <p:cNvSpPr txBox="1"/>
          <p:nvPr/>
        </p:nvSpPr>
        <p:spPr>
          <a:xfrm>
            <a:off x="1" y="3212553"/>
            <a:ext cx="2560320"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2.  Holiness in Sexuality</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4" name="TextBox 13">
            <a:extLst>
              <a:ext uri="{FF2B5EF4-FFF2-40B4-BE49-F238E27FC236}">
                <a16:creationId xmlns:a16="http://schemas.microsoft.com/office/drawing/2014/main" id="{92DA7564-89B4-7405-CB33-D2CD0F2CEBBC}"/>
              </a:ext>
            </a:extLst>
          </p:cNvPr>
          <p:cNvSpPr txBox="1"/>
          <p:nvPr/>
        </p:nvSpPr>
        <p:spPr>
          <a:xfrm>
            <a:off x="2329732" y="3229575"/>
            <a:ext cx="6814267"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Don’t despise eternal inheritance for immediate fleshly gratification</a:t>
            </a:r>
          </a:p>
        </p:txBody>
      </p:sp>
      <p:sp>
        <p:nvSpPr>
          <p:cNvPr id="15" name="TextBox 14">
            <a:extLst>
              <a:ext uri="{FF2B5EF4-FFF2-40B4-BE49-F238E27FC236}">
                <a16:creationId xmlns:a16="http://schemas.microsoft.com/office/drawing/2014/main" id="{95AE6863-23CF-489C-983F-3215B43E59D9}"/>
              </a:ext>
            </a:extLst>
          </p:cNvPr>
          <p:cNvSpPr txBox="1"/>
          <p:nvPr/>
        </p:nvSpPr>
        <p:spPr>
          <a:xfrm>
            <a:off x="333955" y="3481146"/>
            <a:ext cx="8810044"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Marriage is to be honoured.  It is God’s good design.  </a:t>
            </a:r>
            <a:br>
              <a:rPr lang="en-AU" dirty="0">
                <a:solidFill>
                  <a:prstClr val="white"/>
                </a:solidFill>
                <a:latin typeface="Times New Roman" panose="02020603050405020304" pitchFamily="18" charset="0"/>
                <a:cs typeface="Times New Roman" panose="02020603050405020304" pitchFamily="18" charset="0"/>
              </a:rPr>
            </a:br>
            <a:r>
              <a:rPr lang="en-AU" dirty="0">
                <a:solidFill>
                  <a:prstClr val="white"/>
                </a:solidFill>
                <a:latin typeface="Times New Roman" panose="02020603050405020304" pitchFamily="18" charset="0"/>
                <a:cs typeface="Times New Roman" panose="02020603050405020304" pitchFamily="18" charset="0"/>
              </a:rPr>
              <a:t>The only relationship in which sex should be shared.</a:t>
            </a:r>
          </a:p>
        </p:txBody>
      </p:sp>
      <p:sp>
        <p:nvSpPr>
          <p:cNvPr id="16" name="TextBox 15">
            <a:extLst>
              <a:ext uri="{FF2B5EF4-FFF2-40B4-BE49-F238E27FC236}">
                <a16:creationId xmlns:a16="http://schemas.microsoft.com/office/drawing/2014/main" id="{B4195A7C-D3BF-9A9A-77B5-19CC74E4F43D}"/>
              </a:ext>
            </a:extLst>
          </p:cNvPr>
          <p:cNvSpPr txBox="1"/>
          <p:nvPr/>
        </p:nvSpPr>
        <p:spPr>
          <a:xfrm>
            <a:off x="0" y="4460908"/>
            <a:ext cx="8746435"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3.  Free from the Love</a:t>
            </a:r>
            <a:r>
              <a:rPr kumimoji="0" lang="en-AU" u="none" strike="noStrike" kern="1200" cap="none" spc="0" normalizeH="0" noProof="0" dirty="0">
                <a:ln>
                  <a:noFill/>
                </a:ln>
                <a:solidFill>
                  <a:srgbClr val="FFFF00"/>
                </a:solidFill>
                <a:effectLst/>
                <a:uLnTx/>
                <a:uFillTx/>
                <a:latin typeface="Times New Roman" panose="02020603050405020304" pitchFamily="18" charset="0"/>
                <a:cs typeface="Times New Roman" panose="02020603050405020304" pitchFamily="18" charset="0"/>
              </a:rPr>
              <a:t> of Money / Greed / Materialism / always looking for more</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7" name="TextBox 16">
            <a:extLst>
              <a:ext uri="{FF2B5EF4-FFF2-40B4-BE49-F238E27FC236}">
                <a16:creationId xmlns:a16="http://schemas.microsoft.com/office/drawing/2014/main" id="{0DAC3F91-DAF5-EF10-D7AD-4C8689946125}"/>
              </a:ext>
            </a:extLst>
          </p:cNvPr>
          <p:cNvSpPr txBox="1"/>
          <p:nvPr/>
        </p:nvSpPr>
        <p:spPr>
          <a:xfrm>
            <a:off x="690077" y="4804897"/>
            <a:ext cx="4293704" cy="461665"/>
          </a:xfrm>
          <a:prstGeom prst="rect">
            <a:avLst/>
          </a:prstGeom>
          <a:noFill/>
          <a:ln>
            <a:solidFill>
              <a:schemeClr val="bg1"/>
            </a:solidFill>
          </a:ln>
        </p:spPr>
        <p:txBody>
          <a:bodyPr wrap="square" rtlCol="0">
            <a:spAutoFit/>
          </a:bodyPr>
          <a:lstStyle/>
          <a:p>
            <a:pPr lvl="0" algn="ctr">
              <a:defRPr/>
            </a:pPr>
            <a:r>
              <a:rPr kumimoji="0" lang="en-AU" sz="2400" u="none" strike="noStrike" kern="1200" cap="none" spc="0" normalizeH="0" baseline="0" noProof="0" dirty="0">
                <a:ln>
                  <a:noFill/>
                </a:ln>
                <a:solidFill>
                  <a:schemeClr val="bg1"/>
                </a:solidFill>
                <a:effectLst/>
                <a:uLnTx/>
                <a:uFillTx/>
                <a:cs typeface="Times New Roman" panose="02020603050405020304" pitchFamily="18" charset="0"/>
              </a:rPr>
              <a:t>to</a:t>
            </a:r>
            <a:r>
              <a:rPr kumimoji="0" lang="en-AU" sz="2400" u="none" strike="noStrike" kern="1200" cap="none" spc="0" normalizeH="0" noProof="0" dirty="0">
                <a:ln>
                  <a:noFill/>
                </a:ln>
                <a:solidFill>
                  <a:schemeClr val="bg1"/>
                </a:solidFill>
                <a:effectLst/>
                <a:uLnTx/>
                <a:uFillTx/>
                <a:cs typeface="Times New Roman" panose="02020603050405020304" pitchFamily="18" charset="0"/>
              </a:rPr>
              <a:t> be continued next week</a:t>
            </a:r>
            <a:endParaRPr kumimoji="0" lang="en-AU" sz="2400" u="none" strike="noStrike" kern="1200" cap="none" spc="0" normalizeH="0" baseline="0" noProof="0" dirty="0">
              <a:ln>
                <a:noFill/>
              </a:ln>
              <a:solidFill>
                <a:schemeClr val="bg1"/>
              </a:solidFill>
              <a:effectLst/>
              <a:uLnTx/>
              <a:uFillTx/>
              <a:cs typeface="Times New Roman" panose="02020603050405020304" pitchFamily="18" charset="0"/>
            </a:endParaRPr>
          </a:p>
        </p:txBody>
      </p:sp>
      <p:sp>
        <p:nvSpPr>
          <p:cNvPr id="18" name="TextBox 17">
            <a:extLst>
              <a:ext uri="{FF2B5EF4-FFF2-40B4-BE49-F238E27FC236}">
                <a16:creationId xmlns:a16="http://schemas.microsoft.com/office/drawing/2014/main" id="{46EF3923-1C93-AED8-CF5D-238FB9BE018C}"/>
              </a:ext>
            </a:extLst>
          </p:cNvPr>
          <p:cNvSpPr txBox="1"/>
          <p:nvPr/>
        </p:nvSpPr>
        <p:spPr>
          <a:xfrm>
            <a:off x="-7950" y="5327599"/>
            <a:ext cx="9144000" cy="369332"/>
          </a:xfrm>
          <a:prstGeom prst="rect">
            <a:avLst/>
          </a:prstGeom>
          <a:noFill/>
        </p:spPr>
        <p:txBody>
          <a:bodyPr wrap="square" rtlCol="0">
            <a:spAutoFit/>
          </a:bodyPr>
          <a:lstStyle/>
          <a:p>
            <a:pPr lvl="0" algn="ctr">
              <a:defRPr/>
            </a:pPr>
            <a:r>
              <a:rPr kumimoji="0" lang="en-AU"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Godliness with contentment;  Godly</a:t>
            </a:r>
            <a:r>
              <a:rPr kumimoji="0" lang="en-AU" u="none" strike="noStrike" kern="1200" cap="none" spc="0" normalizeH="0" noProof="0" dirty="0">
                <a:ln>
                  <a:noFill/>
                </a:ln>
                <a:solidFill>
                  <a:schemeClr val="bg1"/>
                </a:solidFill>
                <a:effectLst/>
                <a:uLnTx/>
                <a:uFillTx/>
                <a:latin typeface="Times New Roman" panose="02020603050405020304" pitchFamily="18" charset="0"/>
                <a:cs typeface="Times New Roman" panose="02020603050405020304" pitchFamily="18" charset="0"/>
              </a:rPr>
              <a:t> living as an act of worship.</a:t>
            </a:r>
            <a:endParaRPr kumimoji="0" lang="en-AU"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Tree>
    <p:extLst>
      <p:ext uri="{BB962C8B-B14F-4D97-AF65-F5344CB8AC3E}">
        <p14:creationId xmlns:p14="http://schemas.microsoft.com/office/powerpoint/2010/main" val="2365454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15" grpId="0"/>
      <p:bldP spid="16" grpId="0"/>
      <p:bldP spid="17" grpId="0" animBg="1"/>
      <p:bldP spid="18"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dirty="0">
            <a:solidFill>
              <a:schemeClr val="bg1"/>
            </a:solidFill>
            <a:latin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27460</TotalTime>
  <Words>1256</Words>
  <Application>Microsoft Macintosh PowerPoint</Application>
  <PresentationFormat>On-screen Show (16:10)</PresentationFormat>
  <Paragraphs>75</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Aptos</vt:lpstr>
      <vt:lpstr>Arial</vt:lpstr>
      <vt:lpstr>Calibri</vt:lpstr>
      <vt:lpstr>Comic Sans MS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Brumpton</dc:creator>
  <cp:lastModifiedBy>Michael Brumpton</cp:lastModifiedBy>
  <cp:revision>365</cp:revision>
  <cp:lastPrinted>2025-10-10T08:23:11Z</cp:lastPrinted>
  <dcterms:created xsi:type="dcterms:W3CDTF">2024-07-12T04:24:48Z</dcterms:created>
  <dcterms:modified xsi:type="dcterms:W3CDTF">2025-10-17T01:22:25Z</dcterms:modified>
</cp:coreProperties>
</file>